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Lato" panose="020F0502020204030203" pitchFamily="34" charset="0"/>
      <p:regular r:id="rId21"/>
      <p:bold r:id="rId22"/>
      <p:italic r:id="rId23"/>
      <p:boldItalic r:id="rId24"/>
    </p:embeddedFont>
    <p:embeddedFont>
      <p:font typeface="Montserrat" pitchFamily="2" charset="77"/>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3dd9aca16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3dd9aca16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3dd9aca167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3dd9aca16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3dd9aca16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3dd9aca16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3dd9aca16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3dd9aca16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3dd9aca16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3dd9aca16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dd9aca16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dd9aca16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3dd9aca167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3dd9aca16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3dd9aca167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3dd9aca16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3dd9aca16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3dd9aca16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3dd9aca16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3dd9aca16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3dd9aca16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3dd9aca16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790275" y="1801425"/>
            <a:ext cx="6902100" cy="1997700"/>
          </a:xfrm>
          <a:prstGeom prst="rect">
            <a:avLst/>
          </a:prstGeom>
          <a:noFill/>
        </p:spPr>
        <p:txBody>
          <a:bodyPr spcFirstLastPara="1" wrap="square" lIns="91425" tIns="91425" rIns="91425" bIns="91425" anchor="t" anchorCtr="0">
            <a:noAutofit/>
          </a:bodyPr>
          <a:lstStyle/>
          <a:p>
            <a:pPr marL="0" marR="736600" lvl="0" indent="546100" algn="ctr" rtl="0">
              <a:lnSpc>
                <a:spcPct val="90000"/>
              </a:lnSpc>
              <a:spcBef>
                <a:spcPts val="1200"/>
              </a:spcBef>
              <a:spcAft>
                <a:spcPts val="0"/>
              </a:spcAft>
              <a:buNone/>
            </a:pPr>
            <a:r>
              <a:rPr lang="en-GB" sz="2400" b="1" dirty="0"/>
              <a:t>Sentiment Analysis of economic conditions based on global news reports</a:t>
            </a:r>
            <a:endParaRPr sz="2400" b="1" dirty="0"/>
          </a:p>
          <a:p>
            <a:pPr marL="0" lvl="0" indent="0" algn="l" rtl="0">
              <a:spcBef>
                <a:spcPts val="1200"/>
              </a:spcBef>
              <a:spcAft>
                <a:spcPts val="0"/>
              </a:spcAft>
              <a:buNone/>
            </a:pPr>
            <a:endParaRPr dirty="0"/>
          </a:p>
        </p:txBody>
      </p:sp>
      <p:sp>
        <p:nvSpPr>
          <p:cNvPr id="229" name="Google Shape;229;p17"/>
          <p:cNvSpPr txBox="1">
            <a:spLocks noGrp="1"/>
          </p:cNvSpPr>
          <p:nvPr>
            <p:ph type="subTitle" idx="1"/>
          </p:nvPr>
        </p:nvSpPr>
        <p:spPr>
          <a:xfrm>
            <a:off x="6453675" y="3740250"/>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400" b="1"/>
              <a:t>Instructor: Professor Jingyi Sun</a:t>
            </a:r>
            <a:endParaRPr sz="1400" b="1"/>
          </a:p>
        </p:txBody>
      </p:sp>
      <p:pic>
        <p:nvPicPr>
          <p:cNvPr id="230" name="Google Shape;230;p17"/>
          <p:cNvPicPr preferRelativeResize="0"/>
          <p:nvPr/>
        </p:nvPicPr>
        <p:blipFill>
          <a:blip r:embed="rId3">
            <a:alphaModFix/>
          </a:blip>
          <a:stretch>
            <a:fillRect/>
          </a:stretch>
        </p:blipFill>
        <p:spPr>
          <a:xfrm>
            <a:off x="7571050" y="183850"/>
            <a:ext cx="1391925" cy="1491775"/>
          </a:xfrm>
          <a:prstGeom prst="rect">
            <a:avLst/>
          </a:prstGeom>
          <a:noFill/>
          <a:ln>
            <a:noFill/>
          </a:ln>
        </p:spPr>
      </p:pic>
      <p:sp>
        <p:nvSpPr>
          <p:cNvPr id="231" name="Google Shape;231;p17"/>
          <p:cNvSpPr txBox="1"/>
          <p:nvPr/>
        </p:nvSpPr>
        <p:spPr>
          <a:xfrm>
            <a:off x="6066875" y="4221075"/>
            <a:ext cx="2987400" cy="830966"/>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b="1" dirty="0">
                <a:solidFill>
                  <a:schemeClr val="lt1"/>
                </a:solidFill>
                <a:latin typeface="Lato"/>
                <a:ea typeface="Lato"/>
                <a:cs typeface="Lato"/>
                <a:sym typeface="Lato"/>
              </a:rPr>
              <a:t>GROUP 6 </a:t>
            </a:r>
            <a:endParaRPr b="1" dirty="0">
              <a:solidFill>
                <a:schemeClr val="lt1"/>
              </a:solidFill>
              <a:latin typeface="Lato"/>
              <a:ea typeface="Lato"/>
              <a:cs typeface="Lato"/>
              <a:sym typeface="Lato"/>
            </a:endParaRPr>
          </a:p>
          <a:p>
            <a:pPr algn="r"/>
            <a:r>
              <a:rPr lang="en-GB" dirty="0">
                <a:solidFill>
                  <a:schemeClr val="lt1"/>
                </a:solidFill>
                <a:latin typeface="Lato"/>
                <a:ea typeface="Lato"/>
                <a:cs typeface="Lato"/>
                <a:sym typeface="Lato"/>
              </a:rPr>
              <a:t>Akshit Walia</a:t>
            </a:r>
            <a:br>
              <a:rPr lang="en-GB" dirty="0">
                <a:solidFill>
                  <a:schemeClr val="lt1"/>
                </a:solidFill>
                <a:latin typeface="Lato"/>
                <a:ea typeface="Lato"/>
                <a:cs typeface="Lato"/>
                <a:sym typeface="Lato"/>
              </a:rPr>
            </a:br>
            <a:r>
              <a:rPr lang="en-GB" dirty="0">
                <a:solidFill>
                  <a:schemeClr val="lt1"/>
                </a:solidFill>
                <a:latin typeface="Lato"/>
                <a:ea typeface="Lato"/>
                <a:cs typeface="Lato"/>
                <a:sym typeface="Lato"/>
              </a:rPr>
              <a:t>Mayank Raj</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26"/>
          <p:cNvPicPr preferRelativeResize="0"/>
          <p:nvPr/>
        </p:nvPicPr>
        <p:blipFill rotWithShape="1">
          <a:blip r:embed="rId3">
            <a:alphaModFix/>
          </a:blip>
          <a:srcRect l="2386" t="23565" r="34807" b="5877"/>
          <a:stretch/>
        </p:blipFill>
        <p:spPr>
          <a:xfrm>
            <a:off x="1092750" y="130000"/>
            <a:ext cx="7611226" cy="4809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Creation &amp; Training</a:t>
            </a:r>
            <a:endParaRPr/>
          </a:p>
        </p:txBody>
      </p:sp>
      <p:sp>
        <p:nvSpPr>
          <p:cNvPr id="295" name="Google Shape;295;p27"/>
          <p:cNvSpPr txBox="1">
            <a:spLocks noGrp="1"/>
          </p:cNvSpPr>
          <p:nvPr>
            <p:ph type="body" idx="1"/>
          </p:nvPr>
        </p:nvSpPr>
        <p:spPr>
          <a:xfrm>
            <a:off x="1297500" y="8817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To create the model, we first split the data into train and test data. We then define the neural network architecture and load the Twitter Roberta Based Sentiment model and tokenizer. This is a roBERTa-base model trained on about 58M tweets and fine tuned for sentiment analysis with the TweetEval benchmark.</a:t>
            </a:r>
            <a:endParaRPr/>
          </a:p>
        </p:txBody>
      </p:sp>
      <p:pic>
        <p:nvPicPr>
          <p:cNvPr id="296" name="Google Shape;296;p27"/>
          <p:cNvPicPr preferRelativeResize="0"/>
          <p:nvPr/>
        </p:nvPicPr>
        <p:blipFill rotWithShape="1">
          <a:blip r:embed="rId3">
            <a:alphaModFix/>
          </a:blip>
          <a:srcRect l="3127" t="28528" r="930" b="19845"/>
          <a:stretch/>
        </p:blipFill>
        <p:spPr>
          <a:xfrm>
            <a:off x="35400" y="2033075"/>
            <a:ext cx="9097402" cy="2753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28"/>
          <p:cNvPicPr preferRelativeResize="0"/>
          <p:nvPr/>
        </p:nvPicPr>
        <p:blipFill rotWithShape="1">
          <a:blip r:embed="rId3">
            <a:alphaModFix/>
          </a:blip>
          <a:srcRect l="3212" t="34497" r="12234" b="34609"/>
          <a:stretch/>
        </p:blipFill>
        <p:spPr>
          <a:xfrm>
            <a:off x="337250" y="484075"/>
            <a:ext cx="8469499" cy="1740725"/>
          </a:xfrm>
          <a:prstGeom prst="rect">
            <a:avLst/>
          </a:prstGeom>
          <a:noFill/>
          <a:ln>
            <a:noFill/>
          </a:ln>
        </p:spPr>
      </p:pic>
      <p:pic>
        <p:nvPicPr>
          <p:cNvPr id="302" name="Google Shape;302;p28"/>
          <p:cNvPicPr preferRelativeResize="0"/>
          <p:nvPr/>
        </p:nvPicPr>
        <p:blipFill rotWithShape="1">
          <a:blip r:embed="rId4">
            <a:alphaModFix/>
          </a:blip>
          <a:srcRect l="1912" t="28297" b="23107"/>
          <a:stretch/>
        </p:blipFill>
        <p:spPr>
          <a:xfrm>
            <a:off x="195825" y="2473400"/>
            <a:ext cx="8752349" cy="2438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1068900" y="12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Evaluation</a:t>
            </a:r>
            <a:endParaRPr/>
          </a:p>
        </p:txBody>
      </p:sp>
      <p:sp>
        <p:nvSpPr>
          <p:cNvPr id="308" name="Google Shape;308;p29"/>
          <p:cNvSpPr txBox="1">
            <a:spLocks noGrp="1"/>
          </p:cNvSpPr>
          <p:nvPr>
            <p:ph type="body" idx="1"/>
          </p:nvPr>
        </p:nvSpPr>
        <p:spPr>
          <a:xfrm>
            <a:off x="1103275" y="4170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 plot the returns over time of different structures as a means of visualisation</a:t>
            </a:r>
            <a:endParaRPr/>
          </a:p>
        </p:txBody>
      </p:sp>
      <p:pic>
        <p:nvPicPr>
          <p:cNvPr id="309" name="Google Shape;309;p29"/>
          <p:cNvPicPr preferRelativeResize="0"/>
          <p:nvPr/>
        </p:nvPicPr>
        <p:blipFill>
          <a:blip r:embed="rId3">
            <a:alphaModFix/>
          </a:blip>
          <a:stretch>
            <a:fillRect/>
          </a:stretch>
        </p:blipFill>
        <p:spPr>
          <a:xfrm>
            <a:off x="609275" y="1386102"/>
            <a:ext cx="3754225" cy="3161123"/>
          </a:xfrm>
          <a:prstGeom prst="rect">
            <a:avLst/>
          </a:prstGeom>
          <a:noFill/>
          <a:ln>
            <a:noFill/>
          </a:ln>
        </p:spPr>
      </p:pic>
      <p:pic>
        <p:nvPicPr>
          <p:cNvPr id="310" name="Google Shape;310;p29"/>
          <p:cNvPicPr preferRelativeResize="0"/>
          <p:nvPr/>
        </p:nvPicPr>
        <p:blipFill>
          <a:blip r:embed="rId4">
            <a:alphaModFix/>
          </a:blip>
          <a:stretch>
            <a:fillRect/>
          </a:stretch>
        </p:blipFill>
        <p:spPr>
          <a:xfrm>
            <a:off x="4780700" y="1386125"/>
            <a:ext cx="3754225" cy="316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0"/>
          <p:cNvPicPr preferRelativeResize="0"/>
          <p:nvPr/>
        </p:nvPicPr>
        <p:blipFill>
          <a:blip r:embed="rId3">
            <a:alphaModFix/>
          </a:blip>
          <a:stretch>
            <a:fillRect/>
          </a:stretch>
        </p:blipFill>
        <p:spPr>
          <a:xfrm>
            <a:off x="1725950" y="261938"/>
            <a:ext cx="5486400" cy="4619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1"/>
          <p:cNvSpPr txBox="1">
            <a:spLocks noGrp="1"/>
          </p:cNvSpPr>
          <p:nvPr>
            <p:ph type="title"/>
          </p:nvPr>
        </p:nvSpPr>
        <p:spPr>
          <a:xfrm>
            <a:off x="1297500" y="165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Evaluation (Continued)</a:t>
            </a:r>
            <a:endParaRPr/>
          </a:p>
        </p:txBody>
      </p:sp>
      <p:sp>
        <p:nvSpPr>
          <p:cNvPr id="321" name="Google Shape;321;p31"/>
          <p:cNvSpPr txBox="1">
            <a:spLocks noGrp="1"/>
          </p:cNvSpPr>
          <p:nvPr>
            <p:ph type="body" idx="1"/>
          </p:nvPr>
        </p:nvSpPr>
        <p:spPr>
          <a:xfrm>
            <a:off x="1297500" y="6531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 calculate the average sentiments as well as stock returns of each sector as a means to calculate a correlation score and find out the robustness of our hypothesis</a:t>
            </a:r>
            <a:endParaRPr/>
          </a:p>
        </p:txBody>
      </p:sp>
      <p:pic>
        <p:nvPicPr>
          <p:cNvPr id="322" name="Google Shape;322;p31"/>
          <p:cNvPicPr preferRelativeResize="0"/>
          <p:nvPr/>
        </p:nvPicPr>
        <p:blipFill rotWithShape="1">
          <a:blip r:embed="rId3">
            <a:alphaModFix/>
          </a:blip>
          <a:srcRect l="2811" t="22025" r="37742" b="15981"/>
          <a:stretch/>
        </p:blipFill>
        <p:spPr>
          <a:xfrm>
            <a:off x="1545225" y="1417250"/>
            <a:ext cx="5921798" cy="347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sp>
        <p:nvSpPr>
          <p:cNvPr id="328" name="Google Shape;328;p32"/>
          <p:cNvSpPr txBox="1">
            <a:spLocks noGrp="1"/>
          </p:cNvSpPr>
          <p:nvPr>
            <p:ph type="body" idx="1"/>
          </p:nvPr>
        </p:nvSpPr>
        <p:spPr>
          <a:xfrm>
            <a:off x="147700" y="3687850"/>
            <a:ext cx="8929800" cy="2911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a:t>As seen in the screenshot above, we obtain values</a:t>
            </a:r>
            <a:br>
              <a:rPr lang="en-GB"/>
            </a:br>
            <a:br>
              <a:rPr lang="en-GB"/>
            </a:br>
            <a:r>
              <a:rPr lang="en-GB" b="1" i="1"/>
              <a:t>Correlation score =  0.8760761766569718 </a:t>
            </a:r>
            <a:br>
              <a:rPr lang="en-GB" b="1" i="1"/>
            </a:br>
            <a:r>
              <a:rPr lang="en-GB" b="1" i="1"/>
              <a:t> p-value = 0.3203044693280948</a:t>
            </a:r>
            <a:endParaRPr b="1" i="1"/>
          </a:p>
          <a:p>
            <a:pPr marL="0" lvl="0" indent="0" algn="l" rtl="0">
              <a:spcBef>
                <a:spcPts val="1600"/>
              </a:spcBef>
              <a:spcAft>
                <a:spcPts val="1600"/>
              </a:spcAft>
              <a:buNone/>
            </a:pPr>
            <a:endParaRPr/>
          </a:p>
        </p:txBody>
      </p:sp>
      <p:pic>
        <p:nvPicPr>
          <p:cNvPr id="329" name="Google Shape;329;p32"/>
          <p:cNvPicPr preferRelativeResize="0"/>
          <p:nvPr/>
        </p:nvPicPr>
        <p:blipFill rotWithShape="1">
          <a:blip r:embed="rId3">
            <a:alphaModFix/>
          </a:blip>
          <a:srcRect l="1440" t="43823" r="59206" b="32646"/>
          <a:stretch/>
        </p:blipFill>
        <p:spPr>
          <a:xfrm>
            <a:off x="829125" y="1076900"/>
            <a:ext cx="7125648" cy="2396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3"/>
          <p:cNvSpPr txBox="1">
            <a:spLocks noGrp="1"/>
          </p:cNvSpPr>
          <p:nvPr>
            <p:ph type="title"/>
          </p:nvPr>
        </p:nvSpPr>
        <p:spPr>
          <a:xfrm>
            <a:off x="1297500" y="6534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t>Conclusion &amp; Future Work</a:t>
            </a:r>
            <a:endParaRPr sz="2700"/>
          </a:p>
        </p:txBody>
      </p:sp>
      <p:sp>
        <p:nvSpPr>
          <p:cNvPr id="335" name="Google Shape;335;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see that even with such a small number of articles, the model is able to obtain a correlation score of  roughly 0.876</a:t>
            </a:r>
            <a:br>
              <a:rPr lang="en-GB"/>
            </a:br>
            <a:br>
              <a:rPr lang="en-GB"/>
            </a:br>
            <a:r>
              <a:rPr lang="en-GB"/>
              <a:t>This implies that our hypothesis holds promise and that sentiment analysis on news media can be reliably used towards predicting market returns if researched and expanded upon.</a:t>
            </a:r>
            <a:endParaRPr/>
          </a:p>
          <a:p>
            <a:pPr marL="0" lvl="0" indent="0" algn="l" rtl="0">
              <a:spcBef>
                <a:spcPts val="1600"/>
              </a:spcBef>
              <a:spcAft>
                <a:spcPts val="0"/>
              </a:spcAft>
              <a:buNone/>
            </a:pPr>
            <a:r>
              <a:rPr lang="en-GB"/>
              <a:t>The model can be further expanded upon using weighted sentiment analysis on basis of title recency, article performance as well as author relevancy.</a:t>
            </a:r>
            <a:br>
              <a:rPr lang="en-GB"/>
            </a:br>
            <a:br>
              <a:rPr lang="en-GB"/>
            </a:br>
            <a:r>
              <a:rPr lang="en-GB"/>
              <a:t>It is also given that using a more robust data-scrapper will only serve to better the model significantly</a:t>
            </a:r>
            <a:endParaRPr/>
          </a:p>
          <a:p>
            <a:pPr marL="0" lvl="0" indent="0" algn="l" rtl="0">
              <a:spcBef>
                <a:spcPts val="1600"/>
              </a:spcBef>
              <a:spcAft>
                <a:spcPts val="1600"/>
              </a:spcAft>
              <a:buNone/>
            </a:pPr>
            <a:r>
              <a:rPr lang="en-GB"/>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4"/>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
        <p:nvSpPr>
          <p:cNvPr id="341" name="Google Shape;341;p34"/>
          <p:cNvSpPr txBox="1">
            <a:spLocks noGrp="1"/>
          </p:cNvSpPr>
          <p:nvPr>
            <p:ph type="body" idx="1"/>
          </p:nvPr>
        </p:nvSpPr>
        <p:spPr>
          <a:xfrm>
            <a:off x="645300" y="2644025"/>
            <a:ext cx="3063300" cy="9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Arial"/>
                <a:ea typeface="Arial"/>
                <a:cs typeface="Arial"/>
                <a:sym typeface="Arial"/>
              </a:rPr>
              <a:t>Please feel free to ask any questions!</a:t>
            </a:r>
            <a:endParaRPr/>
          </a:p>
        </p:txBody>
      </p:sp>
      <p:grpSp>
        <p:nvGrpSpPr>
          <p:cNvPr id="342" name="Google Shape;342;p34"/>
          <p:cNvGrpSpPr/>
          <p:nvPr/>
        </p:nvGrpSpPr>
        <p:grpSpPr>
          <a:xfrm>
            <a:off x="4066820" y="1553491"/>
            <a:ext cx="3159984" cy="2439109"/>
            <a:chOff x="3553042" y="1657806"/>
            <a:chExt cx="3461100" cy="2671532"/>
          </a:xfrm>
        </p:grpSpPr>
        <p:sp>
          <p:nvSpPr>
            <p:cNvPr id="343" name="Google Shape;343;p3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1" name="Google Shape;351;p34"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52" name="Google Shape;352;p34"/>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4"/>
          <p:cNvGrpSpPr/>
          <p:nvPr/>
        </p:nvGrpSpPr>
        <p:grpSpPr>
          <a:xfrm>
            <a:off x="6762480" y="2546254"/>
            <a:ext cx="1024386" cy="1522884"/>
            <a:chOff x="6505573" y="2745170"/>
            <a:chExt cx="1122000" cy="1668000"/>
          </a:xfrm>
        </p:grpSpPr>
        <p:sp>
          <p:nvSpPr>
            <p:cNvPr id="354" name="Google Shape;354;p34"/>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 name="Google Shape;358;p34"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59" name="Google Shape;359;p34"/>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34"/>
          <p:cNvGrpSpPr/>
          <p:nvPr/>
        </p:nvGrpSpPr>
        <p:grpSpPr>
          <a:xfrm>
            <a:off x="6405845" y="3121897"/>
            <a:ext cx="520684" cy="1036470"/>
            <a:chOff x="9543736" y="4486132"/>
            <a:chExt cx="570300" cy="1135235"/>
          </a:xfrm>
        </p:grpSpPr>
        <p:sp>
          <p:nvSpPr>
            <p:cNvPr id="361" name="Google Shape;361;p34"/>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5" name="Google Shape;365;p34"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66" name="Google Shape;366;p34"/>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4"/>
          <p:cNvGrpSpPr/>
          <p:nvPr/>
        </p:nvGrpSpPr>
        <p:grpSpPr>
          <a:xfrm>
            <a:off x="7564804" y="3443361"/>
            <a:ext cx="455496" cy="692277"/>
            <a:chOff x="7384375" y="3728000"/>
            <a:chExt cx="498900" cy="758244"/>
          </a:xfrm>
        </p:grpSpPr>
        <p:sp>
          <p:nvSpPr>
            <p:cNvPr id="368" name="Google Shape;368;p3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34"/>
          <p:cNvGrpSpPr/>
          <p:nvPr/>
        </p:nvGrpSpPr>
        <p:grpSpPr>
          <a:xfrm>
            <a:off x="7564836" y="3561758"/>
            <a:ext cx="478081" cy="462776"/>
            <a:chOff x="7384385" y="3857442"/>
            <a:chExt cx="523637" cy="506874"/>
          </a:xfrm>
        </p:grpSpPr>
        <p:sp>
          <p:nvSpPr>
            <p:cNvPr id="373" name="Google Shape;373;p34"/>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4"/>
            <p:cNvGrpSpPr/>
            <p:nvPr/>
          </p:nvGrpSpPr>
          <p:grpSpPr>
            <a:xfrm>
              <a:off x="7384385" y="3857442"/>
              <a:ext cx="523637" cy="498900"/>
              <a:chOff x="7384385" y="3857442"/>
              <a:chExt cx="523637" cy="498900"/>
            </a:xfrm>
          </p:grpSpPr>
          <p:sp>
            <p:nvSpPr>
              <p:cNvPr id="375" name="Google Shape;375;p34"/>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7" name="Google Shape;377;p34"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78" name="Google Shape;378;p34"/>
          <p:cNvGrpSpPr/>
          <p:nvPr/>
        </p:nvGrpSpPr>
        <p:grpSpPr>
          <a:xfrm>
            <a:off x="8110843" y="3443361"/>
            <a:ext cx="435785" cy="692277"/>
            <a:chOff x="7982421" y="3727763"/>
            <a:chExt cx="477311" cy="758244"/>
          </a:xfrm>
        </p:grpSpPr>
        <p:sp>
          <p:nvSpPr>
            <p:cNvPr id="379" name="Google Shape;379;p34"/>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7" name="Google Shape;387;p34"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37" name="Google Shape;237;p18"/>
          <p:cNvSpPr txBox="1">
            <a:spLocks noGrp="1"/>
          </p:cNvSpPr>
          <p:nvPr>
            <p:ph type="body" idx="1"/>
          </p:nvPr>
        </p:nvSpPr>
        <p:spPr>
          <a:xfrm>
            <a:off x="1297500" y="1415150"/>
            <a:ext cx="7038900" cy="2911200"/>
          </a:xfrm>
          <a:prstGeom prst="rect">
            <a:avLst/>
          </a:prstGeom>
        </p:spPr>
        <p:txBody>
          <a:bodyPr spcFirstLastPara="1" wrap="square" lIns="91425" tIns="91425" rIns="91425" bIns="91425" anchor="t" anchorCtr="0">
            <a:noAutofit/>
          </a:bodyPr>
          <a:lstStyle/>
          <a:p>
            <a:pPr marL="0" lvl="0" indent="0" algn="just" rtl="0">
              <a:lnSpc>
                <a:spcPct val="90000"/>
              </a:lnSpc>
              <a:spcBef>
                <a:spcPts val="1200"/>
              </a:spcBef>
              <a:spcAft>
                <a:spcPts val="0"/>
              </a:spcAft>
              <a:buNone/>
            </a:pPr>
            <a:r>
              <a:rPr lang="en-GB" sz="1600"/>
              <a:t>The global economic outlook is very important for making financial decisions going forward for individuals, organizations, and countries. Since economics is a complex domain it is not feasible for people who are not familiar with economic concepts to accurately measure the sentiments of the markets based on the news headlines. This often leads to hasty decisions based on emotions.</a:t>
            </a:r>
            <a:endParaRPr sz="1600"/>
          </a:p>
          <a:p>
            <a:pPr marL="0" lvl="0" indent="0" algn="just" rtl="0">
              <a:lnSpc>
                <a:spcPct val="90000"/>
              </a:lnSpc>
              <a:spcBef>
                <a:spcPts val="1200"/>
              </a:spcBef>
              <a:spcAft>
                <a:spcPts val="0"/>
              </a:spcAft>
              <a:buNone/>
            </a:pPr>
            <a:endParaRPr sz="1600"/>
          </a:p>
          <a:p>
            <a:pPr marL="0" lvl="0" indent="0" algn="just" rtl="0">
              <a:lnSpc>
                <a:spcPct val="90000"/>
              </a:lnSpc>
              <a:spcBef>
                <a:spcPts val="1200"/>
              </a:spcBef>
              <a:spcAft>
                <a:spcPts val="0"/>
              </a:spcAft>
              <a:buNone/>
            </a:pPr>
            <a:r>
              <a:rPr lang="en-GB" sz="1600"/>
              <a:t>The goal of this project is to build a sentiment analysis system for specific sectors and regions based on news reports which are generated on internet.</a:t>
            </a:r>
            <a:endParaRPr sz="1600"/>
          </a:p>
          <a:p>
            <a:pPr marL="0" lvl="0" indent="0" algn="l" rtl="0">
              <a:spcBef>
                <a:spcPts val="1200"/>
              </a:spcBef>
              <a:spcAft>
                <a:spcPts val="0"/>
              </a:spcAft>
              <a:buNone/>
            </a:pPr>
            <a:endParaRPr>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9"/>
          <p:cNvSpPr txBox="1">
            <a:spLocks noGrp="1"/>
          </p:cNvSpPr>
          <p:nvPr>
            <p:ph type="title"/>
          </p:nvPr>
        </p:nvSpPr>
        <p:spPr>
          <a:xfrm>
            <a:off x="1297500" y="393750"/>
            <a:ext cx="7038900" cy="914100"/>
          </a:xfrm>
          <a:prstGeom prst="rect">
            <a:avLst/>
          </a:prstGeom>
          <a:solidFill>
            <a:srgbClr val="1B212C"/>
          </a:solidFill>
        </p:spPr>
        <p:txBody>
          <a:bodyPr spcFirstLastPara="1" wrap="square" lIns="91425" tIns="91425" rIns="91425" bIns="91425" anchor="t" anchorCtr="0">
            <a:noAutofit/>
          </a:bodyPr>
          <a:lstStyle/>
          <a:p>
            <a:pPr marL="0" lvl="0" indent="0" algn="l" rtl="0">
              <a:spcBef>
                <a:spcPts val="0"/>
              </a:spcBef>
              <a:spcAft>
                <a:spcPts val="0"/>
              </a:spcAft>
              <a:buNone/>
            </a:pPr>
            <a:r>
              <a:rPr lang="en-GB"/>
              <a:t>Project Workflow</a:t>
            </a:r>
            <a:endParaRPr/>
          </a:p>
        </p:txBody>
      </p:sp>
      <p:pic>
        <p:nvPicPr>
          <p:cNvPr id="243" name="Google Shape;243;p19"/>
          <p:cNvPicPr preferRelativeResize="0"/>
          <p:nvPr/>
        </p:nvPicPr>
        <p:blipFill rotWithShape="1">
          <a:blip r:embed="rId3">
            <a:alphaModFix/>
          </a:blip>
          <a:srcRect t="11723"/>
          <a:stretch/>
        </p:blipFill>
        <p:spPr>
          <a:xfrm>
            <a:off x="2401450" y="1084000"/>
            <a:ext cx="4341100" cy="3832275"/>
          </a:xfrm>
          <a:prstGeom prst="rect">
            <a:avLst/>
          </a:prstGeom>
          <a:noFill/>
          <a:ln w="9525" cap="flat" cmpd="sng">
            <a:solidFill>
              <a:srgbClr val="1B212C"/>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Scraping </a:t>
            </a:r>
            <a:endParaRPr/>
          </a:p>
        </p:txBody>
      </p:sp>
      <p:sp>
        <p:nvSpPr>
          <p:cNvPr id="249" name="Google Shape;249;p20"/>
          <p:cNvSpPr txBox="1">
            <a:spLocks noGrp="1"/>
          </p:cNvSpPr>
          <p:nvPr>
            <p:ph type="body" idx="1"/>
          </p:nvPr>
        </p:nvSpPr>
        <p:spPr>
          <a:xfrm>
            <a:off x="2341850" y="1168475"/>
            <a:ext cx="65523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400"/>
              <a:t>We use an API called newsdata.io to fetch data from online news sites with relevant data and categories . We use the function api_call() to fetch data using the parameters defined using function create_params(). The API is unfortunately restricted to 10  articles currently</a:t>
            </a:r>
            <a:endParaRPr sz="1400">
              <a:latin typeface="Arial"/>
              <a:ea typeface="Arial"/>
              <a:cs typeface="Arial"/>
              <a:sym typeface="Arial"/>
            </a:endParaRPr>
          </a:p>
          <a:p>
            <a:pPr marL="0" lvl="0" indent="0" algn="l" rtl="0">
              <a:spcBef>
                <a:spcPts val="1600"/>
              </a:spcBef>
              <a:spcAft>
                <a:spcPts val="1600"/>
              </a:spcAft>
              <a:buNone/>
            </a:pPr>
            <a:endParaRPr/>
          </a:p>
        </p:txBody>
      </p:sp>
      <p:pic>
        <p:nvPicPr>
          <p:cNvPr id="250" name="Google Shape;250;p20"/>
          <p:cNvPicPr preferRelativeResize="0"/>
          <p:nvPr/>
        </p:nvPicPr>
        <p:blipFill rotWithShape="1">
          <a:blip r:embed="rId3">
            <a:alphaModFix/>
          </a:blip>
          <a:srcRect l="3623" t="26046" b="38936"/>
          <a:stretch/>
        </p:blipFill>
        <p:spPr>
          <a:xfrm>
            <a:off x="249850" y="2650150"/>
            <a:ext cx="8644291" cy="1766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Scraping (continued)</a:t>
            </a:r>
            <a:endParaRPr/>
          </a:p>
        </p:txBody>
      </p:sp>
      <p:pic>
        <p:nvPicPr>
          <p:cNvPr id="256" name="Google Shape;256;p21"/>
          <p:cNvPicPr preferRelativeResize="0"/>
          <p:nvPr/>
        </p:nvPicPr>
        <p:blipFill rotWithShape="1">
          <a:blip r:embed="rId3">
            <a:alphaModFix/>
          </a:blip>
          <a:srcRect l="3697" t="22767" b="17348"/>
          <a:stretch/>
        </p:blipFill>
        <p:spPr>
          <a:xfrm>
            <a:off x="199975" y="1388850"/>
            <a:ext cx="8744026" cy="3058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2"/>
          <p:cNvSpPr txBox="1">
            <a:spLocks noGrp="1"/>
          </p:cNvSpPr>
          <p:nvPr>
            <p:ph type="title"/>
          </p:nvPr>
        </p:nvSpPr>
        <p:spPr>
          <a:xfrm>
            <a:off x="1052550" y="1380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Pre-processing &amp; Filtering</a:t>
            </a:r>
            <a:endParaRPr/>
          </a:p>
        </p:txBody>
      </p:sp>
      <p:sp>
        <p:nvSpPr>
          <p:cNvPr id="262" name="Google Shape;262;p22"/>
          <p:cNvSpPr txBox="1">
            <a:spLocks noGrp="1"/>
          </p:cNvSpPr>
          <p:nvPr>
            <p:ph type="body" idx="1"/>
          </p:nvPr>
        </p:nvSpPr>
        <p:spPr>
          <a:xfrm>
            <a:off x="1052550" y="662775"/>
            <a:ext cx="7897200" cy="78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We need to clean the articles of any stopwords and special characters. We do that using the clean_up function. The function mainly uses regex and then breaks up sentences into words and stores them as a list.</a:t>
            </a:r>
            <a:endParaRPr/>
          </a:p>
        </p:txBody>
      </p:sp>
      <p:pic>
        <p:nvPicPr>
          <p:cNvPr id="263" name="Google Shape;263;p22"/>
          <p:cNvPicPr preferRelativeResize="0"/>
          <p:nvPr/>
        </p:nvPicPr>
        <p:blipFill rotWithShape="1">
          <a:blip r:embed="rId3">
            <a:alphaModFix/>
          </a:blip>
          <a:srcRect l="2616" t="29843" r="25893" b="11364"/>
          <a:stretch/>
        </p:blipFill>
        <p:spPr>
          <a:xfrm>
            <a:off x="987675" y="1339675"/>
            <a:ext cx="7483349" cy="346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3"/>
          <p:cNvSpPr txBox="1">
            <a:spLocks noGrp="1"/>
          </p:cNvSpPr>
          <p:nvPr>
            <p:ph type="title"/>
          </p:nvPr>
        </p:nvSpPr>
        <p:spPr>
          <a:xfrm>
            <a:off x="1297500" y="4232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Visualisation</a:t>
            </a:r>
            <a:endParaRPr/>
          </a:p>
        </p:txBody>
      </p:sp>
      <p:sp>
        <p:nvSpPr>
          <p:cNvPr id="269" name="Google Shape;269;p23"/>
          <p:cNvSpPr txBox="1">
            <a:spLocks noGrp="1"/>
          </p:cNvSpPr>
          <p:nvPr>
            <p:ph type="body" idx="1"/>
          </p:nvPr>
        </p:nvSpPr>
        <p:spPr>
          <a:xfrm>
            <a:off x="1066375" y="916000"/>
            <a:ext cx="83121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Next, we plot a frequency distribution graph and word-cloud using the data to better understand the data</a:t>
            </a:r>
            <a:endParaRPr/>
          </a:p>
        </p:txBody>
      </p:sp>
      <p:pic>
        <p:nvPicPr>
          <p:cNvPr id="270" name="Google Shape;270;p23"/>
          <p:cNvPicPr preferRelativeResize="0"/>
          <p:nvPr/>
        </p:nvPicPr>
        <p:blipFill>
          <a:blip r:embed="rId3">
            <a:alphaModFix/>
          </a:blip>
          <a:stretch>
            <a:fillRect/>
          </a:stretch>
        </p:blipFill>
        <p:spPr>
          <a:xfrm>
            <a:off x="2293500" y="1276475"/>
            <a:ext cx="4306625" cy="3809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7" name="Google Shape;277;p24"/>
          <p:cNvPicPr preferRelativeResize="0"/>
          <p:nvPr/>
        </p:nvPicPr>
        <p:blipFill>
          <a:blip r:embed="rId3">
            <a:alphaModFix/>
          </a:blip>
          <a:stretch>
            <a:fillRect/>
          </a:stretch>
        </p:blipFill>
        <p:spPr>
          <a:xfrm>
            <a:off x="965175" y="110949"/>
            <a:ext cx="7371226" cy="49216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5"/>
          <p:cNvSpPr txBox="1">
            <a:spLocks noGrp="1"/>
          </p:cNvSpPr>
          <p:nvPr>
            <p:ph type="title"/>
          </p:nvPr>
        </p:nvSpPr>
        <p:spPr>
          <a:xfrm>
            <a:off x="992700" y="165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Sentiment Evaluation</a:t>
            </a:r>
            <a:endParaRPr/>
          </a:p>
        </p:txBody>
      </p:sp>
      <p:sp>
        <p:nvSpPr>
          <p:cNvPr id="283" name="Google Shape;283;p25"/>
          <p:cNvSpPr txBox="1">
            <a:spLocks noGrp="1"/>
          </p:cNvSpPr>
          <p:nvPr>
            <p:ph type="body" idx="1"/>
          </p:nvPr>
        </p:nvSpPr>
        <p:spPr>
          <a:xfrm>
            <a:off x="1091875" y="527650"/>
            <a:ext cx="7897200" cy="78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solidFill>
                  <a:srgbClr val="FFFFFF"/>
                </a:solidFill>
              </a:rPr>
              <a:t>Next we initialize VaderSentiment and use it to analyze the sentiment for the data. VADER (Valence Aware Dictionary and sEntiment Reasoner) is a lexicon and rule-based sentiment analysis tool that is specifically attuned to sentiments expressed in social media. We calculate sentiments for each category of articles then merge them together </a:t>
            </a:r>
            <a:endParaRPr/>
          </a:p>
        </p:txBody>
      </p:sp>
      <p:pic>
        <p:nvPicPr>
          <p:cNvPr id="284" name="Google Shape;284;p25"/>
          <p:cNvPicPr preferRelativeResize="0"/>
          <p:nvPr/>
        </p:nvPicPr>
        <p:blipFill rotWithShape="1">
          <a:blip r:embed="rId3">
            <a:alphaModFix/>
          </a:blip>
          <a:srcRect l="2313" t="31529" r="20058" b="7034"/>
          <a:stretch/>
        </p:blipFill>
        <p:spPr>
          <a:xfrm>
            <a:off x="992700" y="1556025"/>
            <a:ext cx="7232602" cy="33437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543</Words>
  <Application>Microsoft Macintosh PowerPoint</Application>
  <PresentationFormat>On-screen Show (16:9)</PresentationFormat>
  <Paragraphs>32</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Montserrat</vt:lpstr>
      <vt:lpstr>Lato</vt:lpstr>
      <vt:lpstr>Arial</vt:lpstr>
      <vt:lpstr>Focus</vt:lpstr>
      <vt:lpstr>Sentiment Analysis of economic conditions based on global news reports </vt:lpstr>
      <vt:lpstr>Introduction</vt:lpstr>
      <vt:lpstr>Project Workflow</vt:lpstr>
      <vt:lpstr>Data Scraping </vt:lpstr>
      <vt:lpstr>Data Scraping (continued)</vt:lpstr>
      <vt:lpstr>Data Pre-processing &amp; Filtering</vt:lpstr>
      <vt:lpstr>Data Visualisation</vt:lpstr>
      <vt:lpstr>PowerPoint Presentation</vt:lpstr>
      <vt:lpstr>Sentiment Evaluation</vt:lpstr>
      <vt:lpstr>PowerPoint Presentation</vt:lpstr>
      <vt:lpstr>Model Creation &amp; Training</vt:lpstr>
      <vt:lpstr>PowerPoint Presentation</vt:lpstr>
      <vt:lpstr>Model Evaluation</vt:lpstr>
      <vt:lpstr>PowerPoint Presentation</vt:lpstr>
      <vt:lpstr>Model Evaluation (Continued)</vt:lpstr>
      <vt:lpstr>Results</vt:lpstr>
      <vt:lpstr>Conclusion &amp;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economic conditions based on global news reports </dc:title>
  <cp:lastModifiedBy>Akshit Walia</cp:lastModifiedBy>
  <cp:revision>1</cp:revision>
  <dcterms:modified xsi:type="dcterms:W3CDTF">2023-05-06T15:09:46Z</dcterms:modified>
</cp:coreProperties>
</file>